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86" r:id="rId2"/>
    <p:sldId id="735" r:id="rId3"/>
    <p:sldId id="734" r:id="rId4"/>
    <p:sldId id="736" r:id="rId5"/>
    <p:sldId id="733" r:id="rId6"/>
    <p:sldId id="737" r:id="rId7"/>
    <p:sldId id="739" r:id="rId8"/>
    <p:sldId id="738" r:id="rId9"/>
    <p:sldId id="741" r:id="rId10"/>
    <p:sldId id="740" r:id="rId11"/>
    <p:sldId id="742" r:id="rId12"/>
    <p:sldId id="732" r:id="rId13"/>
    <p:sldId id="74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2222"/>
    <a:srgbClr val="4455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93" autoAdjust="0"/>
    <p:restoredTop sz="91817" autoAdjust="0"/>
  </p:normalViewPr>
  <p:slideViewPr>
    <p:cSldViewPr snapToGrid="0">
      <p:cViewPr varScale="1">
        <p:scale>
          <a:sx n="79" d="100"/>
          <a:sy n="79" d="100"/>
        </p:scale>
        <p:origin x="54" y="1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F5D888-4825-41EB-A3FE-CFF9C7813384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B84F7B-9A6B-4EB1-A821-DB6EB43AD6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3269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i="0" dirty="0"/>
              <a:t>There’s a nice interactive display of the fundamental particles at https://www.symmetrymagazine.org/standard-model/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B84F7B-9A6B-4EB1-A821-DB6EB43AD65E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36277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1614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8892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i="0" dirty="0"/>
              <a:t>Baryons and mesons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8834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https://youtu.be/ehHoOYqAT_U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B84F7B-9A6B-4EB1-A821-DB6EB43AD65E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7529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i="0" dirty="0"/>
              <a:t>There are ~150 particles in the ‘zoo’, but we only interact with a handful of them in everyday life.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1266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https://youtu.be/sB1EPGmpzyg (note that the full video goes </a:t>
            </a:r>
            <a:r>
              <a:rPr lang="en-AU" dirty="0" err="1"/>
              <a:t>waaay</a:t>
            </a:r>
            <a:r>
              <a:rPr lang="en-AU" dirty="0"/>
              <a:t> beyond what you need to know!)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B84F7B-9A6B-4EB1-A821-DB6EB43AD65E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1140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i="0" dirty="0"/>
              <a:t>A number of otherwise helpful YouTube videos imply (or even state!) that </a:t>
            </a:r>
            <a:r>
              <a:rPr lang="en-AU" i="1" dirty="0"/>
              <a:t>all</a:t>
            </a:r>
            <a:r>
              <a:rPr lang="en-AU" i="0" dirty="0"/>
              <a:t> bosons are force carriers, but this is not the case.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9169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2490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https://youtu.be/XYcw8nV_GTs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B84F7B-9A6B-4EB1-A821-DB6EB43AD65E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4713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9648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i="0" dirty="0"/>
              <a:t>Technically baryons only need to have an odd number of quarks, but the existence of larger baryons is considered unlikely.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4559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4015F-A8B7-4998-A7D6-AA74E3EF16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E1AF5F-AF37-424D-817C-99DD82F573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F6EF5-7F6C-4580-AD56-7F1A93367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04921-586D-458E-914F-30C459F24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C75FD-C881-4700-ABED-0721F17A6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691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8243D-6216-4E9A-8367-586C67BA6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1E407E-19DB-401B-9571-B372FC258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0866C-A626-47C5-B122-D88AAF64B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8C90D-D4FA-4789-976D-1DFCA6C50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F8DE5-1D24-4ECA-977F-ECBABC905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7829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CB905F-E873-42E1-A5CF-FA9D4E2CC3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C1CA2E-0DE0-48ED-B534-53B1571E8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BC864-C3F4-4F36-AC97-9BA57B730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AE39E-30BE-4414-AC38-1DB0AD8CA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71FE4-C57E-435C-9720-771F2DB5E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262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4CFE2-EECD-48A0-9DC6-0387FCA90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49A88-8F3C-49B2-BB49-0205AC2B1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FBF8A-4786-4E73-9F0E-8F7DC4E30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50AB1-BA88-4D3A-A007-FA45E02B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B6BDA7-61AC-4F06-92EE-7F320BC45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011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A6BE5-D8CE-4D16-86D9-54D8806DC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CFF89D-43E2-404E-9B4A-FEB997AC0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BAA8C-0392-471D-9BCA-7125FDC96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926E3-29DB-4D0B-8471-702CEC9DF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1B152-8622-4D82-947F-912015793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840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18931-E05D-481E-A042-656F760D3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58A7F-CB72-4CCE-961A-F9962E1BDD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364C0-27B5-4CF2-B79B-2874B02A7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A3C00-5067-422A-A99F-20AA85B15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F2EB3-530F-4675-B6EC-CBFBD60A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5620B2-161D-4913-8C31-13E033D1F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764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BBD2E-FEB0-4503-A614-E3397B90B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07FDF-B4B1-4034-909F-8BDE548E3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7E5B0-D732-4242-AFB6-3881395B16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25D780-9CDD-4A92-9D69-23C65BF93F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1CE987-52B3-4F99-BAF7-8C99A82A8B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89A780-4A0A-4E9E-A6F4-9BB8D4B22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75F552-44FA-460A-A32A-41E324A91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97EFCF-D27C-452E-944F-F530868AE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6722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C886D-C591-4455-B4AC-6C84334E5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195F87-01A6-4CDD-981C-CAD218B7A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713C85-D3CA-4772-9C71-C414D66B7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63447-0218-43A4-8285-D46AE59A9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472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BE2A3F-623D-4662-BF3D-2BF67F70A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224E95-209E-4EA0-A986-D8EEA340D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00AB0-ECE0-4690-BAD3-B8B01B267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1333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092E1-6937-4796-B3BD-CE521074F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B899E-710A-41F8-9B3D-D7D2F3CCF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115EDA-C8EA-4BB9-8F87-E0489B4F2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F091CF-FB2E-467A-865E-DDF1AF772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024D2-0806-4DE5-A405-012D0A793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17C89A-2C21-4C4B-926D-08B02AF9F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5475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6550C-38CD-4C70-8029-8D39130C3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D9A3B1-CDFA-48DD-B66C-EBB468F769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CE721-A176-494C-82C0-C6DF4B737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EB60-8BC9-48BD-BDB9-4A382F0EC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ED909E-D072-4067-9904-6D95A27D5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CF3F4-84B5-4253-9393-A8D121974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331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38D7EC-A8DB-47D3-81AB-5C95AF3B5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AB8DD-80EE-4DC9-82DA-7B8B0CAC6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35878-2D90-4382-A4EB-BAA90918B2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74DE9-EA36-48F0-8BEE-46EFB7BE0761}" type="datetimeFigureOut">
              <a:rPr lang="en-AU" smtClean="0"/>
              <a:t>15/08/2023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7957A-C215-45B9-9F9D-569807387A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6F536-37FD-4975-8031-DAC265E211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1646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  <a:ln w="38100">
            <a:solidFill>
              <a:schemeClr val="accent2"/>
            </a:solidFill>
          </a:ln>
        </p:spPr>
        <p:txBody>
          <a:bodyPr anchor="ctr"/>
          <a:lstStyle/>
          <a:p>
            <a:r>
              <a:rPr lang="en-AU" dirty="0"/>
              <a:t>Particles of the </a:t>
            </a:r>
            <a:br>
              <a:rPr lang="en-AU" dirty="0"/>
            </a:br>
            <a:r>
              <a:rPr lang="en-AU" dirty="0"/>
              <a:t>Standard Model</a:t>
            </a:r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5166605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Fermion Family: Leptons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B00B1A-2EA3-5E1E-9DAF-5FFAD6BDB189}"/>
                  </a:ext>
                </a:extLst>
              </p:cNvPr>
              <p:cNvSpPr txBox="1"/>
              <p:nvPr/>
            </p:nvSpPr>
            <p:spPr>
              <a:xfrm>
                <a:off x="-2" y="584775"/>
                <a:ext cx="11717644" cy="49408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If a particle does not have a whole number spin (e.g.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AU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 b="0" i="0" smtClean="0"/>
                          <m:t>1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 b="0" i="0" smtClean="0"/>
                          <m:t>2</m:t>
                        </m:r>
                      </m:den>
                    </m:f>
                  </m:oMath>
                </a14:m>
                <a:r>
                  <a:rPr lang="en-AU" sz="2800" dirty="0"/>
                  <a:t>,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AU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 b="0" i="0" smtClean="0"/>
                          <m:t>3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 b="0" i="0" smtClean="0"/>
                          <m:t>2</m:t>
                        </m:r>
                      </m:den>
                    </m:f>
                  </m:oMath>
                </a14:m>
                <a:r>
                  <a:rPr lang="en-AU" sz="2800" dirty="0"/>
                  <a:t>, etc.), it is classified as a </a:t>
                </a:r>
                <a:r>
                  <a:rPr lang="en-AU" sz="2800" b="1" dirty="0"/>
                  <a:t>fermion</a:t>
                </a:r>
                <a:r>
                  <a:rPr lang="en-AU" sz="2800" dirty="0"/>
                  <a:t>. Fermions are generally associated with matter.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Some fermions do not experience the strong force. These are known as </a:t>
                </a:r>
                <a:r>
                  <a:rPr lang="en-AU" sz="2800" i="1" dirty="0"/>
                  <a:t>leptons</a:t>
                </a:r>
                <a:r>
                  <a:rPr lang="en-AU" sz="2800" dirty="0"/>
                  <a:t>. There are three charged leptons and three neutral leptons.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u="sng" dirty="0"/>
                  <a:t>Muons</a:t>
                </a:r>
                <a:r>
                  <a:rPr lang="en-AU" sz="2800" dirty="0"/>
                  <a:t> and </a:t>
                </a:r>
                <a:r>
                  <a:rPr lang="en-AU" sz="2800" u="sng" dirty="0"/>
                  <a:t>taus</a:t>
                </a:r>
                <a:r>
                  <a:rPr lang="en-AU" sz="2800" dirty="0"/>
                  <a:t> are highly </a:t>
                </a:r>
                <a:br>
                  <a:rPr lang="en-AU" sz="2800" dirty="0"/>
                </a:br>
                <a:r>
                  <a:rPr lang="en-AU" sz="2800" dirty="0"/>
                  <a:t>unstable and quickly decay </a:t>
                </a:r>
                <a:br>
                  <a:rPr lang="en-AU" sz="2800" dirty="0"/>
                </a:br>
                <a:r>
                  <a:rPr lang="en-AU" sz="2800" dirty="0"/>
                  <a:t>to a variety of other particles.</a:t>
                </a:r>
                <a:br>
                  <a:rPr lang="en-AU" sz="2800" dirty="0"/>
                </a:br>
                <a:r>
                  <a:rPr lang="en-AU" sz="2800" u="sng" dirty="0"/>
                  <a:t>Electrons</a:t>
                </a:r>
                <a:r>
                  <a:rPr lang="en-AU" sz="2800" dirty="0"/>
                  <a:t> and </a:t>
                </a:r>
                <a:r>
                  <a:rPr lang="en-AU" sz="2800" i="1" dirty="0"/>
                  <a:t>neutrinos</a:t>
                </a:r>
                <a:r>
                  <a:rPr lang="en-AU" sz="2800" dirty="0"/>
                  <a:t> are </a:t>
                </a:r>
                <a:br>
                  <a:rPr lang="en-AU" sz="2800" dirty="0"/>
                </a:br>
                <a:r>
                  <a:rPr lang="en-AU" sz="2800" dirty="0"/>
                  <a:t>stable.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B00B1A-2EA3-5E1E-9DAF-5FFAD6BDB1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584775"/>
                <a:ext cx="11717644" cy="4940840"/>
              </a:xfrm>
              <a:prstGeom prst="rect">
                <a:avLst/>
              </a:prstGeom>
              <a:blipFill>
                <a:blip r:embed="rId3"/>
                <a:stretch>
                  <a:fillRect l="-937" b="-259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77053D0D-21BD-21E0-0EFA-D91BB5E2C6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94215" y="3061606"/>
            <a:ext cx="7169658" cy="37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7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84329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Boson Family: Mesons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B00B1A-2EA3-5E1E-9DAF-5FFAD6BDB189}"/>
                  </a:ext>
                </a:extLst>
              </p:cNvPr>
              <p:cNvSpPr txBox="1"/>
              <p:nvPr/>
            </p:nvSpPr>
            <p:spPr>
              <a:xfrm>
                <a:off x="-2" y="584775"/>
                <a:ext cx="11717644" cy="61247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If a particle has a whole number spin (e.g. 0, 1, etc.), it is classified as a </a:t>
                </a:r>
                <a:r>
                  <a:rPr lang="en-AU" sz="2800" b="1" dirty="0"/>
                  <a:t>boson</a:t>
                </a:r>
                <a:r>
                  <a:rPr lang="en-AU" sz="2800" dirty="0"/>
                  <a:t>. The most important bosons are the </a:t>
                </a:r>
                <a:r>
                  <a:rPr lang="en-AU" sz="2800" i="1" dirty="0"/>
                  <a:t>gauge bosons</a:t>
                </a:r>
                <a:r>
                  <a:rPr lang="en-AU" sz="2800" dirty="0"/>
                  <a:t>,</a:t>
                </a:r>
                <a:r>
                  <a:rPr lang="en-AU" sz="2800" i="1" dirty="0"/>
                  <a:t> </a:t>
                </a:r>
                <a:r>
                  <a:rPr lang="en-AU" sz="2800" dirty="0"/>
                  <a:t>which are associated with forces.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Every particle has an antimatter counterpart with the same mass and spin, but opposite charge.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Charged </a:t>
                </a:r>
                <a:r>
                  <a:rPr lang="en-AU" sz="2800" i="1" dirty="0"/>
                  <a:t>antileptons</a:t>
                </a:r>
                <a:r>
                  <a:rPr lang="en-AU" sz="2800" dirty="0"/>
                  <a:t> are written with the opposite charge, e.g. e</a:t>
                </a:r>
                <a:r>
                  <a:rPr lang="en-AU" sz="2800" baseline="30000" dirty="0"/>
                  <a:t>+</a:t>
                </a:r>
                <a:r>
                  <a:rPr lang="en-AU" sz="2800" dirty="0"/>
                  <a:t> for a </a:t>
                </a:r>
                <a:r>
                  <a:rPr lang="en-AU" sz="2800" u="sng" dirty="0"/>
                  <a:t>positron</a:t>
                </a:r>
                <a:r>
                  <a:rPr lang="en-AU" sz="2800" dirty="0"/>
                  <a:t> (</a:t>
                </a:r>
                <a:r>
                  <a:rPr lang="en-AU" sz="2800" u="sng" dirty="0"/>
                  <a:t>antielectron</a:t>
                </a:r>
                <a:r>
                  <a:rPr lang="en-AU" sz="2800" dirty="0"/>
                  <a:t>), </a:t>
                </a:r>
                <a:r>
                  <a:rPr lang="el-GR" sz="2800" dirty="0"/>
                  <a:t>μ</a:t>
                </a:r>
                <a:r>
                  <a:rPr lang="en-AU" sz="2800" baseline="30000" dirty="0"/>
                  <a:t>+</a:t>
                </a:r>
                <a:r>
                  <a:rPr lang="en-AU" sz="2800" dirty="0"/>
                  <a:t> for an </a:t>
                </a:r>
                <a:r>
                  <a:rPr lang="en-AU" sz="2800" u="sng" dirty="0"/>
                  <a:t>antimuon</a:t>
                </a:r>
                <a:r>
                  <a:rPr lang="en-AU" sz="2800" dirty="0"/>
                  <a:t>.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Other </a:t>
                </a:r>
                <a:r>
                  <a:rPr lang="en-AU" sz="2800" b="1" dirty="0"/>
                  <a:t>antiparticles</a:t>
                </a:r>
                <a:r>
                  <a:rPr lang="en-AU" sz="2800" dirty="0"/>
                  <a:t> are denoted with a bar, e.g.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acc>
                  </m:oMath>
                </a14:m>
                <a:r>
                  <a:rPr lang="en-AU" sz="2800" dirty="0"/>
                  <a:t> for an </a:t>
                </a:r>
                <a:r>
                  <a:rPr lang="en-AU" sz="2800" u="sng" dirty="0"/>
                  <a:t>up antiquark</a:t>
                </a:r>
                <a:r>
                  <a:rPr lang="en-AU" sz="28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8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AU" sz="2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AU" sz="2800" b="0" i="1" smtClean="0">
                                <a:latin typeface="Cambria Math" panose="02040503050406030204" pitchFamily="18" charset="0"/>
                              </a:rPr>
                              <m:t>𝜈</m:t>
                            </m:r>
                          </m:e>
                        </m:acc>
                      </m:e>
                      <m:sub>
                        <m:r>
                          <m:rPr>
                            <m:nor/>
                          </m:rPr>
                          <a:rPr lang="en-AU" sz="2800" b="0" i="0" dirty="0" smtClean="0">
                            <a:latin typeface="Cambria Math" panose="02040503050406030204" pitchFamily="18" charset="0"/>
                          </a:rPr>
                          <m:t>e</m:t>
                        </m:r>
                      </m:sub>
                    </m:sSub>
                  </m:oMath>
                </a14:m>
                <a:r>
                  <a:rPr lang="en-AU" sz="2800" dirty="0"/>
                  <a:t> for an </a:t>
                </a:r>
                <a:r>
                  <a:rPr lang="en-AU" sz="2800" u="sng" dirty="0"/>
                  <a:t>electron antineutrino</a:t>
                </a:r>
                <a:r>
                  <a:rPr lang="en-AU" sz="2800" dirty="0"/>
                  <a:t>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A quark can pair up with an antiquark to form a </a:t>
                </a:r>
                <a:r>
                  <a:rPr lang="en-AU" sz="2800" i="1" dirty="0"/>
                  <a:t>meson</a:t>
                </a:r>
                <a:r>
                  <a:rPr lang="en-AU" sz="2800" dirty="0"/>
                  <a:t>, which </a:t>
                </a:r>
                <a:br>
                  <a:rPr lang="en-AU" sz="2800" dirty="0"/>
                </a:br>
                <a:r>
                  <a:rPr lang="en-AU" sz="2800" dirty="0"/>
                  <a:t>is held together by the strong force. These are highly unstable </a:t>
                </a:r>
                <a:br>
                  <a:rPr lang="en-AU" sz="2800" dirty="0"/>
                </a:br>
                <a:r>
                  <a:rPr lang="en-AU" sz="2800" dirty="0"/>
                  <a:t>and very short-lived. The example shown is a </a:t>
                </a:r>
                <a:r>
                  <a:rPr lang="en-AU" sz="2800" u="sng" dirty="0"/>
                  <a:t>pion</a:t>
                </a:r>
                <a:r>
                  <a:rPr lang="en-AU" sz="2800" dirty="0"/>
                  <a:t> (</a:t>
                </a:r>
                <a14:m>
                  <m:oMath xmlns:m="http://schemas.openxmlformats.org/officeDocument/2006/math"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𝑢</m:t>
                    </m:r>
                    <m:acc>
                      <m:accPr>
                        <m:chr m:val="̅"/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acc>
                  </m:oMath>
                </a14:m>
                <a:r>
                  <a:rPr lang="en-AU" sz="2800" dirty="0"/>
                  <a:t>).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B00B1A-2EA3-5E1E-9DAF-5FFAD6BDB1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584775"/>
                <a:ext cx="11717644" cy="6124754"/>
              </a:xfrm>
              <a:prstGeom prst="rect">
                <a:avLst/>
              </a:prstGeom>
              <a:blipFill>
                <a:blip r:embed="rId3"/>
                <a:stretch>
                  <a:fillRect l="-937" t="-995" b="-209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phic 2">
            <a:extLst>
              <a:ext uri="{FF2B5EF4-FFF2-40B4-BE49-F238E27FC236}">
                <a16:creationId xmlns:a16="http://schemas.microsoft.com/office/drawing/2014/main" id="{7B710AC9-CE98-8305-B327-4543A83047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0671" t="11037" r="18354" b="18476"/>
          <a:stretch/>
        </p:blipFill>
        <p:spPr>
          <a:xfrm>
            <a:off x="9769230" y="4532923"/>
            <a:ext cx="2274278" cy="225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30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28180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 #1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094C3D-61B1-2EC6-783A-0929582ACB6A}"/>
              </a:ext>
            </a:extLst>
          </p:cNvPr>
          <p:cNvSpPr txBox="1"/>
          <p:nvPr/>
        </p:nvSpPr>
        <p:spPr>
          <a:xfrm>
            <a:off x="-2" y="584775"/>
            <a:ext cx="115824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Hadrons</a:t>
            </a:r>
            <a:r>
              <a:rPr lang="en-AU" sz="2800" dirty="0"/>
              <a:t> are composite particles made up of two or more quarks held together by the strong force. Which two subcategories of particles are hadrons?</a:t>
            </a:r>
            <a:endParaRPr lang="en-AU" sz="2800" b="1" dirty="0"/>
          </a:p>
        </p:txBody>
      </p:sp>
    </p:spTree>
    <p:extLst>
      <p:ext uri="{BB962C8B-B14F-4D97-AF65-F5344CB8AC3E}">
        <p14:creationId xmlns:p14="http://schemas.microsoft.com/office/powerpoint/2010/main" val="3765669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1FF1821-67D1-5E8B-E31A-68B26E7524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389784"/>
            <a:ext cx="12192000" cy="607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200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’s the smallest thing in the universe - Jonathan Butterworth-00.00.00.000-00.05.05.555">
            <a:hlinkClick r:id="" action="ppaction://media"/>
            <a:extLst>
              <a:ext uri="{FF2B5EF4-FFF2-40B4-BE49-F238E27FC236}">
                <a16:creationId xmlns:a16="http://schemas.microsoft.com/office/drawing/2014/main" id="{006719F6-1B3C-3D12-7A13-6F3D5951DC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161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647115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Classifying Particles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094C3D-61B1-2EC6-783A-0929582ACB6A}"/>
              </a:ext>
            </a:extLst>
          </p:cNvPr>
          <p:cNvSpPr txBox="1"/>
          <p:nvPr/>
        </p:nvSpPr>
        <p:spPr>
          <a:xfrm>
            <a:off x="-2" y="584775"/>
            <a:ext cx="1171764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Physicists are aware of 17 fundamental particles, which can interact and combine to form a wide range of subatomic particles – a collection so vast that it is sometimes called the ‘particle zoo’.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These particles are organised into a number </a:t>
            </a:r>
            <a:br>
              <a:rPr lang="en-AU" sz="2800" dirty="0"/>
            </a:br>
            <a:r>
              <a:rPr lang="en-AU" sz="2800" dirty="0"/>
              <a:t>of overlapping categories and subcategories </a:t>
            </a:r>
            <a:br>
              <a:rPr lang="en-AU" sz="2800" dirty="0"/>
            </a:br>
            <a:r>
              <a:rPr lang="en-AU" sz="2800" dirty="0"/>
              <a:t>based on their compositions and properties.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One of these properties is a particle’s </a:t>
            </a:r>
            <a:br>
              <a:rPr lang="en-AU" sz="2800" dirty="0"/>
            </a:br>
            <a:r>
              <a:rPr lang="en-AU" sz="2800" dirty="0"/>
              <a:t>intrinsic angular momentum, known more </a:t>
            </a:r>
            <a:br>
              <a:rPr lang="en-AU" sz="2800" dirty="0"/>
            </a:br>
            <a:r>
              <a:rPr lang="en-AU" sz="2800" dirty="0"/>
              <a:t>commonly as spin.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Spin is always an integer multiple of ½, </a:t>
            </a:r>
            <a:br>
              <a:rPr lang="en-AU" sz="2800" dirty="0"/>
            </a:br>
            <a:r>
              <a:rPr lang="en-AU" sz="2800" dirty="0"/>
              <a:t>and can be positive or negative.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Note that these particles are not literally </a:t>
            </a:r>
            <a:br>
              <a:rPr lang="en-AU" sz="2800" dirty="0"/>
            </a:br>
            <a:r>
              <a:rPr lang="en-AU" sz="2800" dirty="0"/>
              <a:t>spinning – spin is just a name for a property they have, like charge.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934BF7-F1E4-9C87-D617-3E09189C1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0737" y="1561516"/>
            <a:ext cx="4509455" cy="4515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996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 is Quantum Spin-00.00.00.000-00.01.47.975">
            <a:hlinkClick r:id="" action="ppaction://media"/>
            <a:extLst>
              <a:ext uri="{FF2B5EF4-FFF2-40B4-BE49-F238E27FC236}">
                <a16:creationId xmlns:a16="http://schemas.microsoft.com/office/drawing/2014/main" id="{90422310-908F-3E67-4CBD-88DA9F5D69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60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904406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Particle Families: Bosons and Fermions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094C3D-61B1-2EC6-783A-0929582ACB6A}"/>
                  </a:ext>
                </a:extLst>
              </p:cNvPr>
              <p:cNvSpPr txBox="1"/>
              <p:nvPr/>
            </p:nvSpPr>
            <p:spPr>
              <a:xfrm>
                <a:off x="-2" y="584775"/>
                <a:ext cx="11717644" cy="6233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The spin of a composite particle (a particle made up of two or more fundamental particles) can be found by adding the spins of its constituent particles.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If a particle has a whole number spin (e.g. 0, 1, etc.), it is classified as a </a:t>
                </a:r>
                <a:r>
                  <a:rPr lang="en-AU" sz="2800" b="1" dirty="0"/>
                  <a:t>boson</a:t>
                </a:r>
                <a:r>
                  <a:rPr lang="en-AU" sz="2800" dirty="0"/>
                  <a:t>. The most important bosons are the </a:t>
                </a:r>
                <a:r>
                  <a:rPr lang="en-AU" sz="2800" i="1" dirty="0"/>
                  <a:t>gauge bosons</a:t>
                </a:r>
                <a:r>
                  <a:rPr lang="en-AU" sz="2800" dirty="0"/>
                  <a:t>,</a:t>
                </a:r>
                <a:r>
                  <a:rPr lang="en-AU" sz="2800" i="1" dirty="0"/>
                  <a:t> </a:t>
                </a:r>
                <a:r>
                  <a:rPr lang="en-AU" sz="2800" dirty="0"/>
                  <a:t>which are associated with forces.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If a particle does not have a whole number spin (e.g.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AU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 b="0" i="0" smtClean="0"/>
                          <m:t>1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 b="0" i="0" smtClean="0"/>
                          <m:t>2</m:t>
                        </m:r>
                      </m:den>
                    </m:f>
                  </m:oMath>
                </a14:m>
                <a:r>
                  <a:rPr lang="en-AU" sz="2800" dirty="0"/>
                  <a:t>,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AU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 b="0" i="0" smtClean="0"/>
                          <m:t>3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 b="0" i="0" smtClean="0"/>
                          <m:t>2</m:t>
                        </m:r>
                      </m:den>
                    </m:f>
                  </m:oMath>
                </a14:m>
                <a:r>
                  <a:rPr lang="en-AU" sz="2800" dirty="0"/>
                  <a:t>, etc.), it is classified as a </a:t>
                </a:r>
                <a:r>
                  <a:rPr lang="en-AU" sz="2800" b="1" dirty="0"/>
                  <a:t>fermion</a:t>
                </a:r>
                <a:r>
                  <a:rPr lang="en-AU" sz="2800" dirty="0"/>
                  <a:t>. Fermions are generally associated with matter.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r>
                  <a:rPr lang="en-AU" sz="2800" dirty="0"/>
                  <a:t>(Note: in this PowerPoint, categories of particles are marked in </a:t>
                </a:r>
                <a:r>
                  <a:rPr lang="en-AU" sz="2800" b="1" dirty="0"/>
                  <a:t>bold</a:t>
                </a:r>
                <a:r>
                  <a:rPr lang="en-AU" sz="2800" dirty="0"/>
                  <a:t>, subcategories in </a:t>
                </a:r>
                <a:r>
                  <a:rPr lang="en-AU" sz="2800" i="1" dirty="0"/>
                  <a:t>italics</a:t>
                </a:r>
                <a:r>
                  <a:rPr lang="en-AU" sz="2800" dirty="0"/>
                  <a:t>, and fundamental particles are </a:t>
                </a:r>
                <a:r>
                  <a:rPr lang="en-AU" sz="2800" u="sng" dirty="0"/>
                  <a:t>underlined</a:t>
                </a:r>
                <a:r>
                  <a:rPr lang="en-AU" sz="2800" dirty="0"/>
                  <a:t>.)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094C3D-61B1-2EC6-783A-0929582ACB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584775"/>
                <a:ext cx="11717644" cy="6233501"/>
              </a:xfrm>
              <a:prstGeom prst="rect">
                <a:avLst/>
              </a:prstGeom>
              <a:blipFill>
                <a:blip r:embed="rId3"/>
                <a:stretch>
                  <a:fillRect l="-1041" t="-978" b="-185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7857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75221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Fundamental Forces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094C3D-61B1-2EC6-783A-0929582ACB6A}"/>
              </a:ext>
            </a:extLst>
          </p:cNvPr>
          <p:cNvSpPr txBox="1"/>
          <p:nvPr/>
        </p:nvSpPr>
        <p:spPr>
          <a:xfrm>
            <a:off x="-2" y="584775"/>
            <a:ext cx="117176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Particles can be further classified based on the forces they are affected by. There are four fundamental forces; each one involves the exchange of a different type (or types) of boson.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4">
                <a:extLst>
                  <a:ext uri="{FF2B5EF4-FFF2-40B4-BE49-F238E27FC236}">
                    <a16:creationId xmlns:a16="http://schemas.microsoft.com/office/drawing/2014/main" id="{27058E63-0E81-C10F-EF2F-F5058FAE81E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99648811"/>
                  </p:ext>
                </p:extLst>
              </p:nvPr>
            </p:nvGraphicFramePr>
            <p:xfrm>
              <a:off x="264942" y="1969770"/>
              <a:ext cx="11662115" cy="4480560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2119029">
                      <a:extLst>
                        <a:ext uri="{9D8B030D-6E8A-4147-A177-3AD203B41FA5}">
                          <a16:colId xmlns:a16="http://schemas.microsoft.com/office/drawing/2014/main" val="23318272"/>
                        </a:ext>
                      </a:extLst>
                    </a:gridCol>
                    <a:gridCol w="2620736">
                      <a:extLst>
                        <a:ext uri="{9D8B030D-6E8A-4147-A177-3AD203B41FA5}">
                          <a16:colId xmlns:a16="http://schemas.microsoft.com/office/drawing/2014/main" val="1256784671"/>
                        </a:ext>
                      </a:extLst>
                    </a:gridCol>
                    <a:gridCol w="2383972">
                      <a:extLst>
                        <a:ext uri="{9D8B030D-6E8A-4147-A177-3AD203B41FA5}">
                          <a16:colId xmlns:a16="http://schemas.microsoft.com/office/drawing/2014/main" val="792958616"/>
                        </a:ext>
                      </a:extLst>
                    </a:gridCol>
                    <a:gridCol w="2205955">
                      <a:extLst>
                        <a:ext uri="{9D8B030D-6E8A-4147-A177-3AD203B41FA5}">
                          <a16:colId xmlns:a16="http://schemas.microsoft.com/office/drawing/2014/main" val="3813161418"/>
                        </a:ext>
                      </a:extLst>
                    </a:gridCol>
                    <a:gridCol w="2332423">
                      <a:extLst>
                        <a:ext uri="{9D8B030D-6E8A-4147-A177-3AD203B41FA5}">
                          <a16:colId xmlns:a16="http://schemas.microsoft.com/office/drawing/2014/main" val="244641659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Force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Force carrier particle </a:t>
                          </a:r>
                          <a:r>
                            <a:rPr lang="en-AU" sz="2200" b="0" dirty="0"/>
                            <a:t>(</a:t>
                          </a:r>
                          <a:r>
                            <a:rPr lang="en-AU" sz="2200" b="0" i="1" dirty="0"/>
                            <a:t>gauge boson</a:t>
                          </a:r>
                          <a:r>
                            <a:rPr lang="en-AU" sz="2200" b="0" dirty="0"/>
                            <a:t>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Role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Strength (relative)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Range (m)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58151227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Strong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u="sng" dirty="0"/>
                            <a:t>Gluon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holds protons, neutrons, and nuclei together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10</a:t>
                          </a:r>
                          <a:r>
                            <a:rPr lang="en-AU" sz="2200" baseline="30000" dirty="0"/>
                            <a:t>-15</a:t>
                          </a:r>
                          <a:endParaRPr lang="en-AU" sz="2200" baseline="0" dirty="0"/>
                        </a:p>
                        <a:p>
                          <a:pPr algn="ctr"/>
                          <a:r>
                            <a:rPr lang="en-AU" sz="1800" baseline="0" dirty="0"/>
                            <a:t>(diameter of a medium sized nucleus)</a:t>
                          </a:r>
                          <a:endParaRPr lang="en-AU" sz="22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6664516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Weak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u="sng" dirty="0"/>
                            <a:t>W boson, Z boson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radioactive decay, nuclear fission, nuclear fusion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2200" dirty="0"/>
                            <a:t>10</a:t>
                          </a:r>
                          <a:r>
                            <a:rPr lang="en-AU" sz="2200" baseline="30000" dirty="0"/>
                            <a:t>-6</a:t>
                          </a:r>
                          <a:endParaRPr lang="en-AU" sz="22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10</a:t>
                          </a:r>
                          <a:r>
                            <a:rPr lang="en-AU" sz="2200" baseline="30000" dirty="0"/>
                            <a:t>-18</a:t>
                          </a:r>
                        </a:p>
                        <a:p>
                          <a:pPr algn="ctr"/>
                          <a:r>
                            <a:rPr lang="en-AU" sz="1800" baseline="0" dirty="0"/>
                            <a:t>(0.1% of the diameter of a proton)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17988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Electromagnetic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u="sng" dirty="0"/>
                            <a:t>Photon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attracts / repels charged particles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AU" sz="22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nor/>
                                      </m:rPr>
                                      <a:rPr lang="en-AU" sz="2200" b="0" i="0" smtClean="0">
                                        <a:latin typeface="+mn-lt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m:rPr>
                                        <m:nor/>
                                      </m:rPr>
                                      <a:rPr lang="en-AU" sz="2200" b="0" i="0" smtClean="0">
                                        <a:latin typeface="+mn-lt"/>
                                      </a:rPr>
                                      <m:t>137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22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infinite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1616317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Gravitational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u="sng" dirty="0"/>
                            <a:t>Graviton</a:t>
                          </a:r>
                          <a:r>
                            <a:rPr lang="en-AU" sz="2200" dirty="0"/>
                            <a:t>? (hypothetical)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attracts objects with mass (energy)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6 × 10</a:t>
                          </a:r>
                          <a:r>
                            <a:rPr lang="en-AU" sz="2200" baseline="30000" dirty="0"/>
                            <a:t>-39</a:t>
                          </a:r>
                          <a:endParaRPr lang="en-AU" sz="22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infinite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7756801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4">
                <a:extLst>
                  <a:ext uri="{FF2B5EF4-FFF2-40B4-BE49-F238E27FC236}">
                    <a16:creationId xmlns:a16="http://schemas.microsoft.com/office/drawing/2014/main" id="{27058E63-0E81-C10F-EF2F-F5058FAE81E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99648811"/>
                  </p:ext>
                </p:extLst>
              </p:nvPr>
            </p:nvGraphicFramePr>
            <p:xfrm>
              <a:off x="264942" y="1969770"/>
              <a:ext cx="11662115" cy="4480560"/>
            </p:xfrm>
            <a:graphic>
              <a:graphicData uri="http://schemas.openxmlformats.org/drawingml/2006/table">
                <a:tbl>
                  <a:tblPr firstRow="1" bandRow="1">
                    <a:tableStyleId>{21E4AEA4-8DFA-4A89-87EB-49C32662AFE0}</a:tableStyleId>
                  </a:tblPr>
                  <a:tblGrid>
                    <a:gridCol w="2119029">
                      <a:extLst>
                        <a:ext uri="{9D8B030D-6E8A-4147-A177-3AD203B41FA5}">
                          <a16:colId xmlns:a16="http://schemas.microsoft.com/office/drawing/2014/main" val="23318272"/>
                        </a:ext>
                      </a:extLst>
                    </a:gridCol>
                    <a:gridCol w="2620736">
                      <a:extLst>
                        <a:ext uri="{9D8B030D-6E8A-4147-A177-3AD203B41FA5}">
                          <a16:colId xmlns:a16="http://schemas.microsoft.com/office/drawing/2014/main" val="1256784671"/>
                        </a:ext>
                      </a:extLst>
                    </a:gridCol>
                    <a:gridCol w="2383972">
                      <a:extLst>
                        <a:ext uri="{9D8B030D-6E8A-4147-A177-3AD203B41FA5}">
                          <a16:colId xmlns:a16="http://schemas.microsoft.com/office/drawing/2014/main" val="792958616"/>
                        </a:ext>
                      </a:extLst>
                    </a:gridCol>
                    <a:gridCol w="2205955">
                      <a:extLst>
                        <a:ext uri="{9D8B030D-6E8A-4147-A177-3AD203B41FA5}">
                          <a16:colId xmlns:a16="http://schemas.microsoft.com/office/drawing/2014/main" val="3813161418"/>
                        </a:ext>
                      </a:extLst>
                    </a:gridCol>
                    <a:gridCol w="2332423">
                      <a:extLst>
                        <a:ext uri="{9D8B030D-6E8A-4147-A177-3AD203B41FA5}">
                          <a16:colId xmlns:a16="http://schemas.microsoft.com/office/drawing/2014/main" val="2446416594"/>
                        </a:ext>
                      </a:extLst>
                    </a:gridCol>
                  </a:tblGrid>
                  <a:tr h="762000"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Force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Force carrier particle </a:t>
                          </a:r>
                          <a:r>
                            <a:rPr lang="en-AU" sz="2200" b="0" dirty="0"/>
                            <a:t>(</a:t>
                          </a:r>
                          <a:r>
                            <a:rPr lang="en-AU" sz="2200" b="0" i="1" dirty="0"/>
                            <a:t>gauge boson</a:t>
                          </a:r>
                          <a:r>
                            <a:rPr lang="en-AU" sz="2200" b="0" dirty="0"/>
                            <a:t>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Role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Strength (relative)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Range (m)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581512276"/>
                      </a:ext>
                    </a:extLst>
                  </a:tr>
                  <a:tr h="1097280"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Strong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u="sng" dirty="0"/>
                            <a:t>Gluon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holds protons, neutrons, and nuclei together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10</a:t>
                          </a:r>
                          <a:r>
                            <a:rPr lang="en-AU" sz="2200" baseline="30000" dirty="0"/>
                            <a:t>-15</a:t>
                          </a:r>
                          <a:endParaRPr lang="en-AU" sz="2200" baseline="0" dirty="0"/>
                        </a:p>
                        <a:p>
                          <a:pPr algn="ctr"/>
                          <a:r>
                            <a:rPr lang="en-AU" sz="1800" baseline="0" dirty="0"/>
                            <a:t>(diameter of a medium sized nucleus)</a:t>
                          </a:r>
                          <a:endParaRPr lang="en-AU" sz="22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66645166"/>
                      </a:ext>
                    </a:extLst>
                  </a:tr>
                  <a:tr h="1097280"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Weak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u="sng" dirty="0"/>
                            <a:t>W boson, Z boson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radioactive decay, nuclear fission, nuclear fusion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AU" sz="2200" dirty="0"/>
                            <a:t>10</a:t>
                          </a:r>
                          <a:r>
                            <a:rPr lang="en-AU" sz="2200" baseline="30000" dirty="0"/>
                            <a:t>-6</a:t>
                          </a:r>
                          <a:endParaRPr lang="en-AU" sz="22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10</a:t>
                          </a:r>
                          <a:r>
                            <a:rPr lang="en-AU" sz="2200" baseline="30000" dirty="0"/>
                            <a:t>-18</a:t>
                          </a:r>
                        </a:p>
                        <a:p>
                          <a:pPr algn="ctr"/>
                          <a:r>
                            <a:rPr lang="en-AU" sz="1800" baseline="0" dirty="0"/>
                            <a:t>(0.1% of the diameter of a proton)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1798811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Electromagnetic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u="sng" dirty="0"/>
                            <a:t>Photon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attracts / repels charged particles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23204" t="-394400" r="-106906" b="-11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infinite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916163174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Gravitational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u="sng" dirty="0"/>
                            <a:t>Graviton</a:t>
                          </a:r>
                          <a:r>
                            <a:rPr lang="en-AU" sz="2200" dirty="0"/>
                            <a:t>? (hypothetical)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AU" sz="2200" dirty="0"/>
                            <a:t>attracts objects with mass (energy)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6 × 10</a:t>
                          </a:r>
                          <a:r>
                            <a:rPr lang="en-AU" sz="2200" baseline="30000" dirty="0"/>
                            <a:t>-39</a:t>
                          </a:r>
                          <a:endParaRPr lang="en-AU" sz="22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2200" dirty="0"/>
                            <a:t>infinite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7756801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100553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e Standard Model-00.06.15.675-00.06.56.182">
            <a:hlinkClick r:id="" action="ppaction://media"/>
            <a:extLst>
              <a:ext uri="{FF2B5EF4-FFF2-40B4-BE49-F238E27FC236}">
                <a16:creationId xmlns:a16="http://schemas.microsoft.com/office/drawing/2014/main" id="{D8A8D021-A9F6-003B-C5FE-CE6771F0A9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321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5077725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Fermion Family: Quarks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B00B1A-2EA3-5E1E-9DAF-5FFAD6BDB189}"/>
                  </a:ext>
                </a:extLst>
              </p:cNvPr>
              <p:cNvSpPr txBox="1"/>
              <p:nvPr/>
            </p:nvSpPr>
            <p:spPr>
              <a:xfrm>
                <a:off x="-2" y="584775"/>
                <a:ext cx="11717644" cy="58026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If a particle does not have a whole number spin (e.g.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AU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 b="0" i="0" smtClean="0"/>
                          <m:t>1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 b="0" i="0" smtClean="0"/>
                          <m:t>2</m:t>
                        </m:r>
                      </m:den>
                    </m:f>
                  </m:oMath>
                </a14:m>
                <a:r>
                  <a:rPr lang="en-AU" sz="2800" dirty="0"/>
                  <a:t>,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AU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 b="0" i="0" smtClean="0"/>
                          <m:t>3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 b="0" i="0" smtClean="0"/>
                          <m:t>2</m:t>
                        </m:r>
                      </m:den>
                    </m:f>
                  </m:oMath>
                </a14:m>
                <a:r>
                  <a:rPr lang="en-AU" sz="2800" dirty="0"/>
                  <a:t>, etc.), it is classified as a </a:t>
                </a:r>
                <a:r>
                  <a:rPr lang="en-AU" sz="2800" b="1" dirty="0"/>
                  <a:t>fermion</a:t>
                </a:r>
                <a:r>
                  <a:rPr lang="en-AU" sz="2800" dirty="0"/>
                  <a:t>. Fermions are generally associated with matter.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Some fermions experience all four fundamental forces. These are known as </a:t>
                </a:r>
                <a:r>
                  <a:rPr lang="en-AU" sz="2800" i="1" dirty="0"/>
                  <a:t>quarks</a:t>
                </a:r>
                <a:r>
                  <a:rPr lang="en-AU" sz="2800" dirty="0"/>
                  <a:t>. Quarks come in six ‘flavours’ (yes, that’s the technical term!) with different masses and charges.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The more massive quarks are </a:t>
                </a:r>
                <a:br>
                  <a:rPr lang="en-AU" sz="2800" dirty="0"/>
                </a:br>
                <a:r>
                  <a:rPr lang="en-AU" sz="2800" dirty="0"/>
                  <a:t>highly unstable and quickly </a:t>
                </a:r>
                <a:br>
                  <a:rPr lang="en-AU" sz="2800" dirty="0"/>
                </a:br>
                <a:r>
                  <a:rPr lang="en-AU" sz="2800" dirty="0"/>
                  <a:t>decay to less massive quarks </a:t>
                </a:r>
                <a:br>
                  <a:rPr lang="en-AU" sz="2800" dirty="0"/>
                </a:br>
                <a:r>
                  <a:rPr lang="en-AU" sz="2800" dirty="0"/>
                  <a:t>(t </a:t>
                </a:r>
                <a:r>
                  <a:rPr lang="en-AU" sz="2800" dirty="0">
                    <a:sym typeface="Wingdings" panose="05000000000000000000" pitchFamily="2" charset="2"/>
                  </a:rPr>
                  <a:t> b  c  s  u ↔ d).</a:t>
                </a:r>
                <a:br>
                  <a:rPr lang="en-AU" sz="2800" dirty="0">
                    <a:sym typeface="Wingdings" panose="05000000000000000000" pitchFamily="2" charset="2"/>
                  </a:rPr>
                </a:br>
                <a:r>
                  <a:rPr lang="en-AU" sz="2800" u="sng" dirty="0">
                    <a:sym typeface="Wingdings" panose="05000000000000000000" pitchFamily="2" charset="2"/>
                  </a:rPr>
                  <a:t>Up</a:t>
                </a:r>
                <a:r>
                  <a:rPr lang="en-AU" sz="2800" dirty="0">
                    <a:sym typeface="Wingdings" panose="05000000000000000000" pitchFamily="2" charset="2"/>
                  </a:rPr>
                  <a:t> and </a:t>
                </a:r>
                <a:r>
                  <a:rPr lang="en-AU" sz="2800" u="sng" dirty="0">
                    <a:sym typeface="Wingdings" panose="05000000000000000000" pitchFamily="2" charset="2"/>
                  </a:rPr>
                  <a:t>down</a:t>
                </a:r>
                <a:r>
                  <a:rPr lang="en-AU" sz="2800" dirty="0">
                    <a:sym typeface="Wingdings" panose="05000000000000000000" pitchFamily="2" charset="2"/>
                  </a:rPr>
                  <a:t> quarks are </a:t>
                </a:r>
                <a:br>
                  <a:rPr lang="en-AU" sz="2800" dirty="0">
                    <a:sym typeface="Wingdings" panose="05000000000000000000" pitchFamily="2" charset="2"/>
                  </a:rPr>
                </a:br>
                <a:r>
                  <a:rPr lang="en-AU" sz="2800" dirty="0">
                    <a:sym typeface="Wingdings" panose="05000000000000000000" pitchFamily="2" charset="2"/>
                  </a:rPr>
                  <a:t>relatively stable.</a:t>
                </a:r>
                <a:endParaRPr lang="en-AU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B00B1A-2EA3-5E1E-9DAF-5FFAD6BDB1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584775"/>
                <a:ext cx="11717644" cy="5802614"/>
              </a:xfrm>
              <a:prstGeom prst="rect">
                <a:avLst/>
              </a:prstGeom>
              <a:blipFill>
                <a:blip r:embed="rId3"/>
                <a:stretch>
                  <a:fillRect l="-937" b="-199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77053D0D-21BD-21E0-0EFA-D91BB5E2C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6090" y="3061606"/>
            <a:ext cx="7225909" cy="379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726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520072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Fermion Family: Baryons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B00B1A-2EA3-5E1E-9DAF-5FFAD6BDB189}"/>
                  </a:ext>
                </a:extLst>
              </p:cNvPr>
              <p:cNvSpPr txBox="1"/>
              <p:nvPr/>
            </p:nvSpPr>
            <p:spPr>
              <a:xfrm>
                <a:off x="-2" y="584775"/>
                <a:ext cx="11717644" cy="2786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If a particle does not have a whole number spin (e.g.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AU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 b="0" i="0" smtClean="0"/>
                          <m:t>1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 b="0" i="0" smtClean="0"/>
                          <m:t>2</m:t>
                        </m:r>
                      </m:den>
                    </m:f>
                  </m:oMath>
                </a14:m>
                <a:r>
                  <a:rPr lang="en-AU" sz="2800" dirty="0"/>
                  <a:t>,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AU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sz="2800" b="0" i="0" smtClean="0"/>
                          <m:t>3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sz="2800" b="0" i="0" smtClean="0"/>
                          <m:t>2</m:t>
                        </m:r>
                      </m:den>
                    </m:f>
                  </m:oMath>
                </a14:m>
                <a:r>
                  <a:rPr lang="en-AU" sz="2800" dirty="0"/>
                  <a:t>, etc.), it is classified as a </a:t>
                </a:r>
                <a:r>
                  <a:rPr lang="en-AU" sz="2800" b="1" dirty="0"/>
                  <a:t>fermion</a:t>
                </a:r>
                <a:r>
                  <a:rPr lang="en-AU" sz="2800" dirty="0"/>
                  <a:t>. Fermions are generally associated with matter.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Trios of quarks held together by gluons are known as </a:t>
                </a:r>
                <a:r>
                  <a:rPr lang="en-AU" sz="2800" i="1" dirty="0"/>
                  <a:t>baryons</a:t>
                </a:r>
                <a:r>
                  <a:rPr lang="en-AU" sz="2800" dirty="0"/>
                  <a:t>. The best-known baryons are protons (two </a:t>
                </a:r>
                <a:r>
                  <a:rPr lang="en-AU" sz="2800" u="sng" dirty="0"/>
                  <a:t>up</a:t>
                </a:r>
                <a:r>
                  <a:rPr lang="en-AU" sz="2800" dirty="0"/>
                  <a:t> quarks and one </a:t>
                </a:r>
                <a:r>
                  <a:rPr lang="en-AU" sz="2800" u="sng" dirty="0"/>
                  <a:t>down</a:t>
                </a:r>
                <a:r>
                  <a:rPr lang="en-AU" sz="2800" dirty="0"/>
                  <a:t> quark: </a:t>
                </a:r>
                <a:r>
                  <a:rPr lang="en-AU" sz="2800" dirty="0" err="1"/>
                  <a:t>uud</a:t>
                </a:r>
                <a:r>
                  <a:rPr lang="en-AU" sz="2800" dirty="0"/>
                  <a:t>) and neutrons (one </a:t>
                </a:r>
                <a:r>
                  <a:rPr lang="en-AU" sz="2800" u="sng" dirty="0"/>
                  <a:t>up</a:t>
                </a:r>
                <a:r>
                  <a:rPr lang="en-AU" sz="2800" dirty="0"/>
                  <a:t> quark and two </a:t>
                </a:r>
                <a:r>
                  <a:rPr lang="en-AU" sz="2800" u="sng" dirty="0"/>
                  <a:t>down</a:t>
                </a:r>
                <a:r>
                  <a:rPr lang="en-AU" sz="2800" dirty="0"/>
                  <a:t> quarks: </a:t>
                </a:r>
                <a:r>
                  <a:rPr lang="en-AU" sz="2800" dirty="0" err="1"/>
                  <a:t>udd</a:t>
                </a:r>
                <a:r>
                  <a:rPr lang="en-AU" sz="2800" dirty="0"/>
                  <a:t>).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2B00B1A-2EA3-5E1E-9DAF-5FFAD6BDB1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584775"/>
                <a:ext cx="11717644" cy="2786404"/>
              </a:xfrm>
              <a:prstGeom prst="rect">
                <a:avLst/>
              </a:prstGeom>
              <a:blipFill>
                <a:blip r:embed="rId3"/>
                <a:stretch>
                  <a:fillRect l="-937" b="-525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Graphic 2">
            <a:extLst>
              <a:ext uri="{FF2B5EF4-FFF2-40B4-BE49-F238E27FC236}">
                <a16:creationId xmlns:a16="http://schemas.microsoft.com/office/drawing/2014/main" id="{AACFD036-113B-D2D9-0D3D-E7D49C9DF2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29545" y="3429000"/>
            <a:ext cx="3371178" cy="337117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DB253B3F-01D5-5AB1-F6D9-88111FC147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91277" y="3429000"/>
            <a:ext cx="3371178" cy="337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266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4145</TotalTime>
  <Words>1007</Words>
  <Application>Microsoft Office PowerPoint</Application>
  <PresentationFormat>Widescreen</PresentationFormat>
  <Paragraphs>92</Paragraphs>
  <Slides>13</Slides>
  <Notes>12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Particles of the  Standard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Equilibrium</dc:title>
  <dc:creator>JERRY Tressa [Harrisdale Senior High School]</dc:creator>
  <cp:lastModifiedBy>Nathan</cp:lastModifiedBy>
  <cp:revision>67</cp:revision>
  <dcterms:created xsi:type="dcterms:W3CDTF">2022-02-16T03:17:05Z</dcterms:created>
  <dcterms:modified xsi:type="dcterms:W3CDTF">2023-08-15T08:03:42Z</dcterms:modified>
</cp:coreProperties>
</file>